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2"/>
  </p:notesMasterIdLst>
  <p:sldIdLst>
    <p:sldId id="256" r:id="rId2"/>
    <p:sldId id="438" r:id="rId3"/>
    <p:sldId id="437" r:id="rId4"/>
    <p:sldId id="453" r:id="rId5"/>
    <p:sldId id="592" r:id="rId6"/>
    <p:sldId id="598" r:id="rId7"/>
    <p:sldId id="600" r:id="rId8"/>
    <p:sldId id="594" r:id="rId9"/>
    <p:sldId id="593" r:id="rId10"/>
    <p:sldId id="306" r:id="rId11"/>
    <p:sldId id="595" r:id="rId12"/>
    <p:sldId id="599" r:id="rId13"/>
    <p:sldId id="606" r:id="rId14"/>
    <p:sldId id="596" r:id="rId15"/>
    <p:sldId id="597" r:id="rId16"/>
    <p:sldId id="607" r:id="rId17"/>
    <p:sldId id="608" r:id="rId18"/>
    <p:sldId id="609" r:id="rId19"/>
    <p:sldId id="610" r:id="rId20"/>
    <p:sldId id="611" r:id="rId21"/>
    <p:sldId id="601" r:id="rId22"/>
    <p:sldId id="602" r:id="rId23"/>
    <p:sldId id="613" r:id="rId24"/>
    <p:sldId id="614" r:id="rId25"/>
    <p:sldId id="603" r:id="rId26"/>
    <p:sldId id="604" r:id="rId27"/>
    <p:sldId id="605" r:id="rId28"/>
    <p:sldId id="578" r:id="rId29"/>
    <p:sldId id="579" r:id="rId30"/>
    <p:sldId id="612" r:id="rId3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5" autoAdjust="0"/>
    <p:restoredTop sz="94660"/>
  </p:normalViewPr>
  <p:slideViewPr>
    <p:cSldViewPr>
      <p:cViewPr varScale="1">
        <p:scale>
          <a:sx n="77" d="100"/>
          <a:sy n="77" d="100"/>
        </p:scale>
        <p:origin x="31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84066-5077-4EA3-BEDD-1686D24DD234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9E89C-2651-42BE-A79F-F230A19932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2620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F49D355-16BD-4E45-BD9A-5EA878CF7CBD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08/10/2021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733364" y="2691254"/>
            <a:ext cx="3313355" cy="812739"/>
          </a:xfrm>
        </p:spPr>
        <p:txBody>
          <a:bodyPr>
            <a:normAutofit/>
          </a:bodyPr>
          <a:lstStyle/>
          <a:p>
            <a:pPr algn="ctr"/>
            <a:r>
              <a:rPr lang="it-IT" b="1" dirty="0"/>
              <a:t>GREEN PASS </a:t>
            </a:r>
          </a:p>
        </p:txBody>
      </p:sp>
      <p:pic>
        <p:nvPicPr>
          <p:cNvPr id="5" name="Immagine 1">
            <a:extLst>
              <a:ext uri="{FF2B5EF4-FFF2-40B4-BE49-F238E27FC236}">
                <a16:creationId xmlns:a16="http://schemas.microsoft.com/office/drawing/2014/main" id="{140543F1-DBF8-4F65-85C3-062872CDF3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04664"/>
            <a:ext cx="1647361" cy="1638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Immagine 4">
            <a:extLst>
              <a:ext uri="{FF2B5EF4-FFF2-40B4-BE49-F238E27FC236}">
                <a16:creationId xmlns:a16="http://schemas.microsoft.com/office/drawing/2014/main" id="{65F24FC4-77CB-4687-B76A-78C320C92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23" t="43736" r="19370" b="29086"/>
          <a:stretch>
            <a:fillRect/>
          </a:stretch>
        </p:blipFill>
        <p:spPr bwMode="auto">
          <a:xfrm>
            <a:off x="4590264" y="5301208"/>
            <a:ext cx="3600400" cy="806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66FB468A-3432-4833-B9FC-F7E7428E28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516381"/>
            <a:ext cx="1925039" cy="641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7DB84925-BCF9-406A-9D67-475B2EB997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3462" t="29001" r="44488" b="23400"/>
          <a:stretch/>
        </p:blipFill>
        <p:spPr>
          <a:xfrm>
            <a:off x="899593" y="1193726"/>
            <a:ext cx="2736304" cy="3322655"/>
          </a:xfrm>
          <a:prstGeom prst="rect">
            <a:avLst/>
          </a:prstGeom>
          <a:ln w="38100">
            <a:solidFill>
              <a:srgbClr val="CC0000"/>
            </a:solidFill>
          </a:ln>
        </p:spPr>
      </p:pic>
    </p:spTree>
    <p:extLst>
      <p:ext uri="{BB962C8B-B14F-4D97-AF65-F5344CB8AC3E}">
        <p14:creationId xmlns:p14="http://schemas.microsoft.com/office/powerpoint/2010/main" val="3441471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1">
            <a:extLst>
              <a:ext uri="{FF2B5EF4-FFF2-40B4-BE49-F238E27FC236}">
                <a16:creationId xmlns:a16="http://schemas.microsoft.com/office/drawing/2014/main" id="{03F67ECC-B1D6-4719-984E-BA68E0A945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836" y="5589239"/>
            <a:ext cx="470247" cy="46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CD573DFA-5874-46A9-A0D2-C84E2DB6DD52}"/>
              </a:ext>
            </a:extLst>
          </p:cNvPr>
          <p:cNvSpPr/>
          <p:nvPr/>
        </p:nvSpPr>
        <p:spPr>
          <a:xfrm rot="20788978">
            <a:off x="587340" y="3182846"/>
            <a:ext cx="77219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SOGGETTI VERIFICATORI</a:t>
            </a:r>
          </a:p>
        </p:txBody>
      </p:sp>
    </p:spTree>
    <p:extLst>
      <p:ext uri="{BB962C8B-B14F-4D97-AF65-F5344CB8AC3E}">
        <p14:creationId xmlns:p14="http://schemas.microsoft.com/office/powerpoint/2010/main" val="250504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Immagine 1">
            <a:extLst>
              <a:ext uri="{FF2B5EF4-FFF2-40B4-BE49-F238E27FC236}">
                <a16:creationId xmlns:a16="http://schemas.microsoft.com/office/drawing/2014/main" id="{0F6C1FB3-0D2E-472C-B2AA-3BC96A0EE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6270625"/>
            <a:ext cx="5921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D01616B6-6F1B-4D70-95CA-4C5CE94F0709}"/>
              </a:ext>
            </a:extLst>
          </p:cNvPr>
          <p:cNvSpPr txBox="1">
            <a:spLocks noChangeArrowheads="1"/>
          </p:cNvSpPr>
          <p:nvPr/>
        </p:nvSpPr>
        <p:spPr>
          <a:xfrm>
            <a:off x="827584" y="745446"/>
            <a:ext cx="8057331" cy="1315402"/>
          </a:xfrm>
          <a:prstGeom prst="rect">
            <a:avLst/>
          </a:prstGeom>
        </p:spPr>
        <p:txBody>
          <a:bodyPr rtlCol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it-IT" altLang="it-IT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VERIFICA e MODALITA’ OPERATIVE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020513A2-91D3-4C85-A4F8-D2E61D64425A}"/>
              </a:ext>
            </a:extLst>
          </p:cNvPr>
          <p:cNvSpPr txBox="1">
            <a:spLocks/>
          </p:cNvSpPr>
          <p:nvPr/>
        </p:nvSpPr>
        <p:spPr>
          <a:xfrm>
            <a:off x="2267744" y="224644"/>
            <a:ext cx="5760640" cy="3600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2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B7F8D26-E62B-4B12-8B57-AE8E1FBF940C}"/>
              </a:ext>
            </a:extLst>
          </p:cNvPr>
          <p:cNvSpPr/>
          <p:nvPr/>
        </p:nvSpPr>
        <p:spPr>
          <a:xfrm>
            <a:off x="539552" y="1772816"/>
            <a:ext cx="7913316" cy="379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 a carico dei datori di lavoro pubblici e privati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verifica del possesso e la richiesta dell’esibizione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della Certificazione verde da parte dei propri lavoratori e di tutti i lavoratori esterni che accedano a qualunque titolo nei propri luoghi di lavoro.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datori di lavoro dei luoghi di lavoro </a:t>
            </a:r>
            <a:r>
              <a:rPr lang="it-IT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 avvengano le prestazioni lavorative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sono tenuti a stabilire entro il 15 Ottobre 2021 le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modalità operative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tali verifiche che potranno essere eseguite anche a campione. </a:t>
            </a:r>
            <a:endParaRPr lang="it-IT" sz="1800" cap="all" dirty="0">
              <a:solidFill>
                <a:srgbClr val="0538C7"/>
              </a:solidFill>
              <a:effectLst/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modalità di verifica seguono le indicazioni del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DPCM del 17 Giugno 2021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devono avvenire preferibilmente al momento dell’accesso ai luoghi di lavoro.</a:t>
            </a:r>
            <a:endParaRPr lang="it-IT" sz="2000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326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Immagine 1">
            <a:extLst>
              <a:ext uri="{FF2B5EF4-FFF2-40B4-BE49-F238E27FC236}">
                <a16:creationId xmlns:a16="http://schemas.microsoft.com/office/drawing/2014/main" id="{0F6C1FB3-0D2E-472C-B2AA-3BC96A0EE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6270625"/>
            <a:ext cx="5921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D01616B6-6F1B-4D70-95CA-4C5CE94F0709}"/>
              </a:ext>
            </a:extLst>
          </p:cNvPr>
          <p:cNvSpPr txBox="1">
            <a:spLocks noChangeArrowheads="1"/>
          </p:cNvSpPr>
          <p:nvPr/>
        </p:nvSpPr>
        <p:spPr>
          <a:xfrm>
            <a:off x="827584" y="745446"/>
            <a:ext cx="8057331" cy="1315402"/>
          </a:xfrm>
          <a:prstGeom prst="rect">
            <a:avLst/>
          </a:prstGeom>
        </p:spPr>
        <p:txBody>
          <a:bodyPr rtlCol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it-IT" altLang="it-IT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VERIFICA e NOMINE dei DELEGATI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020513A2-91D3-4C85-A4F8-D2E61D64425A}"/>
              </a:ext>
            </a:extLst>
          </p:cNvPr>
          <p:cNvSpPr txBox="1">
            <a:spLocks/>
          </p:cNvSpPr>
          <p:nvPr/>
        </p:nvSpPr>
        <p:spPr>
          <a:xfrm>
            <a:off x="2267744" y="224644"/>
            <a:ext cx="5760640" cy="3600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2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B7F8D26-E62B-4B12-8B57-AE8E1FBF940C}"/>
              </a:ext>
            </a:extLst>
          </p:cNvPr>
          <p:cNvSpPr/>
          <p:nvPr/>
        </p:nvSpPr>
        <p:spPr>
          <a:xfrm>
            <a:off x="615342" y="2348880"/>
            <a:ext cx="7913316" cy="1286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datore di lavoro deve, entro il 15 Ottobre 2021 individuare i soggetti incaricati che devono ricevere una nomina ed una informativa per iscritto in relazione agli accertamenti da svolgere. </a:t>
            </a:r>
            <a:endParaRPr lang="it-IT" sz="2000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030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1">
            <a:extLst>
              <a:ext uri="{FF2B5EF4-FFF2-40B4-BE49-F238E27FC236}">
                <a16:creationId xmlns:a16="http://schemas.microsoft.com/office/drawing/2014/main" id="{03F67ECC-B1D6-4719-984E-BA68E0A945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836" y="5589239"/>
            <a:ext cx="470247" cy="46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CD573DFA-5874-46A9-A0D2-C84E2DB6DD52}"/>
              </a:ext>
            </a:extLst>
          </p:cNvPr>
          <p:cNvSpPr/>
          <p:nvPr/>
        </p:nvSpPr>
        <p:spPr>
          <a:xfrm rot="20788978">
            <a:off x="587340" y="3182846"/>
            <a:ext cx="77219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CONSEGUENZE E SANZIONI</a:t>
            </a:r>
          </a:p>
        </p:txBody>
      </p:sp>
    </p:spTree>
    <p:extLst>
      <p:ext uri="{BB962C8B-B14F-4D97-AF65-F5344CB8AC3E}">
        <p14:creationId xmlns:p14="http://schemas.microsoft.com/office/powerpoint/2010/main" val="1331149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Immagine 1">
            <a:extLst>
              <a:ext uri="{FF2B5EF4-FFF2-40B4-BE49-F238E27FC236}">
                <a16:creationId xmlns:a16="http://schemas.microsoft.com/office/drawing/2014/main" id="{0F6C1FB3-0D2E-472C-B2AA-3BC96A0EE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6270625"/>
            <a:ext cx="5921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D01616B6-6F1B-4D70-95CA-4C5CE94F0709}"/>
              </a:ext>
            </a:extLst>
          </p:cNvPr>
          <p:cNvSpPr txBox="1">
            <a:spLocks noChangeArrowheads="1"/>
          </p:cNvSpPr>
          <p:nvPr/>
        </p:nvSpPr>
        <p:spPr>
          <a:xfrm>
            <a:off x="827584" y="745446"/>
            <a:ext cx="8057331" cy="1315402"/>
          </a:xfrm>
          <a:prstGeom prst="rect">
            <a:avLst/>
          </a:prstGeom>
        </p:spPr>
        <p:txBody>
          <a:bodyPr rtlCol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it-IT" altLang="it-IT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CONSEGUENZE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020513A2-91D3-4C85-A4F8-D2E61D64425A}"/>
              </a:ext>
            </a:extLst>
          </p:cNvPr>
          <p:cNvSpPr txBox="1">
            <a:spLocks/>
          </p:cNvSpPr>
          <p:nvPr/>
        </p:nvSpPr>
        <p:spPr>
          <a:xfrm>
            <a:off x="2267744" y="224644"/>
            <a:ext cx="5760640" cy="3600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2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B7F8D26-E62B-4B12-8B57-AE8E1FBF940C}"/>
              </a:ext>
            </a:extLst>
          </p:cNvPr>
          <p:cNvSpPr/>
          <p:nvPr/>
        </p:nvSpPr>
        <p:spPr>
          <a:xfrm>
            <a:off x="403100" y="980728"/>
            <a:ext cx="8201348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lavoratore che comunichi di non essere in possesso della Certificazione verde o che ne risulti privo all’accesso è considerato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assente ingiustificato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fino alla presentazione della documentazione richiesta o, comunque non oltre il 31 dicembre 2021. </a:t>
            </a:r>
          </a:p>
          <a:p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sono previste sanzioni disciplinari e si prevede il diritto alla conservazione del rapporto di lavoro.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le imprese con meno di quindici dipendenti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dopo il quinto giorno di assenza ingiustificata, il datore di lavoro può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sospendere il lavoratore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la corrispondente a quella del contratto di lavoro stipulato per la sostituzione e, comunque, per un periodo non superiore a dieci giorni con la possibilità di un solo rinnovo. 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Pertanto, un lavoratore che rientri in possesso della Certificazione non potrà rientrare sul posto di lavoro fintanto che non cessi il rapporto di lavoro a tempo determinato con il lavoratore sostituente.</a:t>
            </a:r>
          </a:p>
          <a:p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DURANTE L’ASSENZA non sono dovuti la retribuzione né altro compenso o emolumento.</a:t>
            </a:r>
          </a:p>
          <a:p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887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Immagine 1">
            <a:extLst>
              <a:ext uri="{FF2B5EF4-FFF2-40B4-BE49-F238E27FC236}">
                <a16:creationId xmlns:a16="http://schemas.microsoft.com/office/drawing/2014/main" id="{0F6C1FB3-0D2E-472C-B2AA-3BC96A0EE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6270625"/>
            <a:ext cx="5921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D01616B6-6F1B-4D70-95CA-4C5CE94F0709}"/>
              </a:ext>
            </a:extLst>
          </p:cNvPr>
          <p:cNvSpPr txBox="1">
            <a:spLocks noChangeArrowheads="1"/>
          </p:cNvSpPr>
          <p:nvPr/>
        </p:nvSpPr>
        <p:spPr>
          <a:xfrm>
            <a:off x="827584" y="745446"/>
            <a:ext cx="8057331" cy="1315402"/>
          </a:xfrm>
          <a:prstGeom prst="rect">
            <a:avLst/>
          </a:prstGeom>
        </p:spPr>
        <p:txBody>
          <a:bodyPr rtlCol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it-IT" altLang="it-IT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SANZIONI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020513A2-91D3-4C85-A4F8-D2E61D64425A}"/>
              </a:ext>
            </a:extLst>
          </p:cNvPr>
          <p:cNvSpPr txBox="1">
            <a:spLocks/>
          </p:cNvSpPr>
          <p:nvPr/>
        </p:nvSpPr>
        <p:spPr>
          <a:xfrm>
            <a:off x="2267744" y="224644"/>
            <a:ext cx="5760640" cy="3600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2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B7F8D26-E62B-4B12-8B57-AE8E1FBF940C}"/>
              </a:ext>
            </a:extLst>
          </p:cNvPr>
          <p:cNvSpPr/>
          <p:nvPr/>
        </p:nvSpPr>
        <p:spPr>
          <a:xfrm>
            <a:off x="403100" y="1171908"/>
            <a:ext cx="7913316" cy="5181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datori di lavoro potranno essere sanzionati sia in caso di mancata verifica del possesso delle Certificazioni verdi da parte dei lavoratori, sia per l’assenza delle relative modalità operative di verifica. 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sanzioni amministrative per queste violazioni sono stabilite da € 400,00 ad € 1.000,00. 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i lavoratori che effettuino l’accesso all’interno dei luoghi di lavoro in assenza di Certificazione verde. Tali sanzioni amministrative sono stabilite da € 600, 00 ad € 1.500,00.</a:t>
            </a:r>
          </a:p>
          <a:p>
            <a:pPr algn="just">
              <a:lnSpc>
                <a:spcPts val="1800"/>
              </a:lnSpc>
              <a:spcAft>
                <a:spcPts val="800"/>
              </a:spcAft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cui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 caso di previsione di controlli a campione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il datore di lavoro si fa carico del rischio di eventuali lavoratori interni od esterni che possano accedere nei luoghi di lavoro privi dei requisiti stabiliti dal legislatore. </a:t>
            </a:r>
          </a:p>
          <a:p>
            <a:pPr algn="just">
              <a:lnSpc>
                <a:spcPts val="1800"/>
              </a:lnSpc>
              <a:spcAft>
                <a:spcPts val="800"/>
              </a:spcAft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it-IT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soggetti incaricati dell’accertamento e della contestazione delle violazioni trasmettono al Prefetto gli atti relativi alle relative violazione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(accesso all’interno dei luoghi di lavoro senza Certificazione Verde).</a:t>
            </a:r>
          </a:p>
        </p:txBody>
      </p:sp>
    </p:spTree>
    <p:extLst>
      <p:ext uri="{BB962C8B-B14F-4D97-AF65-F5344CB8AC3E}">
        <p14:creationId xmlns:p14="http://schemas.microsoft.com/office/powerpoint/2010/main" val="304771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Immagine 1">
            <a:extLst>
              <a:ext uri="{FF2B5EF4-FFF2-40B4-BE49-F238E27FC236}">
                <a16:creationId xmlns:a16="http://schemas.microsoft.com/office/drawing/2014/main" id="{0F6C1FB3-0D2E-472C-B2AA-3BC96A0EE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6270625"/>
            <a:ext cx="5921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D01616B6-6F1B-4D70-95CA-4C5CE94F0709}"/>
              </a:ext>
            </a:extLst>
          </p:cNvPr>
          <p:cNvSpPr txBox="1">
            <a:spLocks noChangeArrowheads="1"/>
          </p:cNvSpPr>
          <p:nvPr/>
        </p:nvSpPr>
        <p:spPr>
          <a:xfrm>
            <a:off x="827584" y="745446"/>
            <a:ext cx="8057331" cy="1315402"/>
          </a:xfrm>
          <a:prstGeom prst="rect">
            <a:avLst/>
          </a:prstGeom>
        </p:spPr>
        <p:txBody>
          <a:bodyPr rtlCol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it-IT" altLang="it-IT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SOGGETTI ESTERNI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020513A2-91D3-4C85-A4F8-D2E61D64425A}"/>
              </a:ext>
            </a:extLst>
          </p:cNvPr>
          <p:cNvSpPr txBox="1">
            <a:spLocks/>
          </p:cNvSpPr>
          <p:nvPr/>
        </p:nvSpPr>
        <p:spPr>
          <a:xfrm>
            <a:off x="2267744" y="224644"/>
            <a:ext cx="5760640" cy="3600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2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B7F8D26-E62B-4B12-8B57-AE8E1FBF940C}"/>
              </a:ext>
            </a:extLst>
          </p:cNvPr>
          <p:cNvSpPr/>
          <p:nvPr/>
        </p:nvSpPr>
        <p:spPr>
          <a:xfrm>
            <a:off x="827584" y="2028822"/>
            <a:ext cx="7228567" cy="3375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Per i lavoratori esterni, i controlli devono essere doppi ed avvenire da parte sia dei loro diretti datori di lavoro sia dei datori di lavoro ospitanti.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Infatti, le sanzioni per mancata verifica di Certificazione verde del personale esterno rimangono a carico sia del datore di lavoro presso cui venga svolta la prestazione, sia del datore di lavoro che invia proprio personale in esterno. </a:t>
            </a:r>
          </a:p>
          <a:p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141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Immagine 1">
            <a:extLst>
              <a:ext uri="{FF2B5EF4-FFF2-40B4-BE49-F238E27FC236}">
                <a16:creationId xmlns:a16="http://schemas.microsoft.com/office/drawing/2014/main" id="{0F6C1FB3-0D2E-472C-B2AA-3BC96A0EE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6270625"/>
            <a:ext cx="5921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D01616B6-6F1B-4D70-95CA-4C5CE94F0709}"/>
              </a:ext>
            </a:extLst>
          </p:cNvPr>
          <p:cNvSpPr txBox="1">
            <a:spLocks noChangeArrowheads="1"/>
          </p:cNvSpPr>
          <p:nvPr/>
        </p:nvSpPr>
        <p:spPr>
          <a:xfrm>
            <a:off x="827584" y="745446"/>
            <a:ext cx="8057331" cy="1315402"/>
          </a:xfrm>
          <a:prstGeom prst="rect">
            <a:avLst/>
          </a:prstGeom>
        </p:spPr>
        <p:txBody>
          <a:bodyPr rtlCol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it-IT" altLang="it-IT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SANZIONI DISCIPLINARI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020513A2-91D3-4C85-A4F8-D2E61D64425A}"/>
              </a:ext>
            </a:extLst>
          </p:cNvPr>
          <p:cNvSpPr txBox="1">
            <a:spLocks/>
          </p:cNvSpPr>
          <p:nvPr/>
        </p:nvSpPr>
        <p:spPr>
          <a:xfrm>
            <a:off x="2267744" y="224644"/>
            <a:ext cx="5760640" cy="3600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2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B7F8D26-E62B-4B12-8B57-AE8E1FBF940C}"/>
              </a:ext>
            </a:extLst>
          </p:cNvPr>
          <p:cNvSpPr/>
          <p:nvPr/>
        </p:nvSpPr>
        <p:spPr>
          <a:xfrm>
            <a:off x="799817" y="1446509"/>
            <a:ext cx="7228567" cy="4301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È previsto che i lavoratori che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comunichino di non essere in possesso della Certificazione verde o che ne risulti privo all’accesso non subiranno sanzioni disciplinari per la mancanza del documento.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Si potrebbe invece ravvisare per il lavoratore che acceda nei luoghi di lavoro in palese contrasto delle disposizioni aziendali e di legge, oggetto di informativa rivolta a tutti i lavoratori, un comportamento che possa far venir meno la diligenza del prestatore d’opera nel solo caso in cui vengano elusi i controlli all’accesso o a campione. </a:t>
            </a:r>
          </a:p>
        </p:txBody>
      </p:sp>
    </p:spTree>
    <p:extLst>
      <p:ext uri="{BB962C8B-B14F-4D97-AF65-F5344CB8AC3E}">
        <p14:creationId xmlns:p14="http://schemas.microsoft.com/office/powerpoint/2010/main" val="585366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Immagine 1">
            <a:extLst>
              <a:ext uri="{FF2B5EF4-FFF2-40B4-BE49-F238E27FC236}">
                <a16:creationId xmlns:a16="http://schemas.microsoft.com/office/drawing/2014/main" id="{0F6C1FB3-0D2E-472C-B2AA-3BC96A0EE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6270625"/>
            <a:ext cx="5921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D01616B6-6F1B-4D70-95CA-4C5CE94F0709}"/>
              </a:ext>
            </a:extLst>
          </p:cNvPr>
          <p:cNvSpPr txBox="1">
            <a:spLocks noChangeArrowheads="1"/>
          </p:cNvSpPr>
          <p:nvPr/>
        </p:nvSpPr>
        <p:spPr>
          <a:xfrm>
            <a:off x="827584" y="745446"/>
            <a:ext cx="8057331" cy="1315402"/>
          </a:xfrm>
          <a:prstGeom prst="rect">
            <a:avLst/>
          </a:prstGeom>
        </p:spPr>
        <p:txBody>
          <a:bodyPr rtlCol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it-IT" altLang="it-IT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COMUNICAZIONI al PREFETTO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020513A2-91D3-4C85-A4F8-D2E61D64425A}"/>
              </a:ext>
            </a:extLst>
          </p:cNvPr>
          <p:cNvSpPr txBox="1">
            <a:spLocks/>
          </p:cNvSpPr>
          <p:nvPr/>
        </p:nvSpPr>
        <p:spPr>
          <a:xfrm>
            <a:off x="2267744" y="224644"/>
            <a:ext cx="5760640" cy="3600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2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B7F8D26-E62B-4B12-8B57-AE8E1FBF940C}"/>
              </a:ext>
            </a:extLst>
          </p:cNvPr>
          <p:cNvSpPr/>
          <p:nvPr/>
        </p:nvSpPr>
        <p:spPr>
          <a:xfrm>
            <a:off x="539552" y="1403147"/>
            <a:ext cx="7488832" cy="3967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DL. n. 127/2021 prevede la comunicazione al Prefetto delle violazioni della normativa.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ravvisa al riguardo che siano esclusivamente i 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funzionari pubblici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indicati dalla legge, che sono obbligati per legge </a:t>
            </a:r>
            <a:r>
              <a:rPr lang="it-IT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sempre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riferire al Prefetto per determinate violazioni.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soggetti privati non hanno alcun legame funzionale col Prefetto, e rimangono  </a:t>
            </a:r>
            <a:r>
              <a:rPr lang="it-IT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meri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soggetti privati.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it-IT" sz="20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attendono pertanto rapidi e precisi chiarimenti sull’operatività della normativa.</a:t>
            </a:r>
          </a:p>
        </p:txBody>
      </p:sp>
    </p:spTree>
    <p:extLst>
      <p:ext uri="{BB962C8B-B14F-4D97-AF65-F5344CB8AC3E}">
        <p14:creationId xmlns:p14="http://schemas.microsoft.com/office/powerpoint/2010/main" val="176197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1">
            <a:extLst>
              <a:ext uri="{FF2B5EF4-FFF2-40B4-BE49-F238E27FC236}">
                <a16:creationId xmlns:a16="http://schemas.microsoft.com/office/drawing/2014/main" id="{03F67ECC-B1D6-4719-984E-BA68E0A945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836" y="5589239"/>
            <a:ext cx="470247" cy="46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CD573DFA-5874-46A9-A0D2-C84E2DB6DD52}"/>
              </a:ext>
            </a:extLst>
          </p:cNvPr>
          <p:cNvSpPr/>
          <p:nvPr/>
        </p:nvSpPr>
        <p:spPr>
          <a:xfrm rot="20788978">
            <a:off x="587340" y="3182846"/>
            <a:ext cx="77219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PRIVACY</a:t>
            </a:r>
          </a:p>
        </p:txBody>
      </p:sp>
    </p:spTree>
    <p:extLst>
      <p:ext uri="{BB962C8B-B14F-4D97-AF65-F5344CB8AC3E}">
        <p14:creationId xmlns:p14="http://schemas.microsoft.com/office/powerpoint/2010/main" val="225174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20784" y="1300662"/>
            <a:ext cx="7344816" cy="7920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Accesso nei luoghi di lavoro nel rispetto del </a:t>
            </a:r>
            <a:r>
              <a:rPr 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Protocollo Condiviso 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del 06 Aprile 2021</a:t>
            </a:r>
          </a:p>
        </p:txBody>
      </p:sp>
      <p:pic>
        <p:nvPicPr>
          <p:cNvPr id="4" name="Immagine 1">
            <a:extLst>
              <a:ext uri="{FF2B5EF4-FFF2-40B4-BE49-F238E27FC236}">
                <a16:creationId xmlns:a16="http://schemas.microsoft.com/office/drawing/2014/main" id="{4E35F08E-E5E9-46E6-8257-C7B5EA349E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9" y="6390281"/>
            <a:ext cx="470247" cy="46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6E47F957-EEE1-4815-8B1B-0B362D5EC6B0}"/>
              </a:ext>
            </a:extLst>
          </p:cNvPr>
          <p:cNvSpPr txBox="1">
            <a:spLocks/>
          </p:cNvSpPr>
          <p:nvPr/>
        </p:nvSpPr>
        <p:spPr>
          <a:xfrm>
            <a:off x="5796136" y="224644"/>
            <a:ext cx="2384648" cy="3600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2000" b="1" dirty="0">
                <a:solidFill>
                  <a:schemeClr val="bg1"/>
                </a:solidFill>
              </a:rPr>
              <a:t>Cosa cambia dal 15 ottobre 2021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1115616" y="768467"/>
            <a:ext cx="1440159" cy="724183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IERI</a:t>
            </a:r>
            <a:endParaRPr lang="it-IT" sz="40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82F720DA-11E3-40D3-BACF-7A6BF928061E}"/>
              </a:ext>
            </a:extLst>
          </p:cNvPr>
          <p:cNvSpPr txBox="1">
            <a:spLocks/>
          </p:cNvSpPr>
          <p:nvPr/>
        </p:nvSpPr>
        <p:spPr>
          <a:xfrm>
            <a:off x="1026536" y="2095762"/>
            <a:ext cx="1584176" cy="7129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OGGI</a:t>
            </a: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45CD2F1A-EE63-4551-BED2-60ACB5C2C11D}"/>
              </a:ext>
            </a:extLst>
          </p:cNvPr>
          <p:cNvSpPr txBox="1">
            <a:spLocks/>
          </p:cNvSpPr>
          <p:nvPr/>
        </p:nvSpPr>
        <p:spPr>
          <a:xfrm>
            <a:off x="923047" y="3869206"/>
            <a:ext cx="6097224" cy="7920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DOMANI, venerdì 15 Ottobre</a:t>
            </a:r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1CF77150-38B2-4C5A-ACE8-2FA7EE884CC1}"/>
              </a:ext>
            </a:extLst>
          </p:cNvPr>
          <p:cNvSpPr txBox="1">
            <a:spLocks/>
          </p:cNvSpPr>
          <p:nvPr/>
        </p:nvSpPr>
        <p:spPr>
          <a:xfrm>
            <a:off x="914351" y="2707784"/>
            <a:ext cx="7609392" cy="13414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Predisporre la </a:t>
            </a:r>
            <a:r>
              <a:rPr 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documentazione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necessaria al rispetto nelle nuove previsioni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Individuare i soggetti </a:t>
            </a:r>
            <a:r>
              <a:rPr 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delegati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all’attuazione delle nuove previsioni</a:t>
            </a:r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AC00B38C-112B-4D0B-87C4-5D7523D4CE85}"/>
              </a:ext>
            </a:extLst>
          </p:cNvPr>
          <p:cNvSpPr txBox="1">
            <a:spLocks/>
          </p:cNvSpPr>
          <p:nvPr/>
        </p:nvSpPr>
        <p:spPr>
          <a:xfrm>
            <a:off x="923047" y="4661295"/>
            <a:ext cx="7609391" cy="179837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Verificare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il possesso della Certificazione verde all’interno dei luoghi di lavoro di nostra competenza.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Verificare che nostri lavoratori che </a:t>
            </a: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accedano in luoghi di lavoro esterni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siano in possessi di Certificazione verde in corso di validità.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Accesso nei luoghi di lavoro nel rispetto del </a:t>
            </a: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Protocollo Condiviso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del 06 Aprile 2021.</a:t>
            </a:r>
          </a:p>
        </p:txBody>
      </p:sp>
    </p:spTree>
    <p:extLst>
      <p:ext uri="{BB962C8B-B14F-4D97-AF65-F5344CB8AC3E}">
        <p14:creationId xmlns:p14="http://schemas.microsoft.com/office/powerpoint/2010/main" val="12952388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Immagine 1">
            <a:extLst>
              <a:ext uri="{FF2B5EF4-FFF2-40B4-BE49-F238E27FC236}">
                <a16:creationId xmlns:a16="http://schemas.microsoft.com/office/drawing/2014/main" id="{0F6C1FB3-0D2E-472C-B2AA-3BC96A0EE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6270625"/>
            <a:ext cx="5921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D01616B6-6F1B-4D70-95CA-4C5CE94F0709}"/>
              </a:ext>
            </a:extLst>
          </p:cNvPr>
          <p:cNvSpPr txBox="1">
            <a:spLocks noChangeArrowheads="1"/>
          </p:cNvSpPr>
          <p:nvPr/>
        </p:nvSpPr>
        <p:spPr>
          <a:xfrm>
            <a:off x="827584" y="745446"/>
            <a:ext cx="8057331" cy="1315402"/>
          </a:xfrm>
          <a:prstGeom prst="rect">
            <a:avLst/>
          </a:prstGeom>
        </p:spPr>
        <p:txBody>
          <a:bodyPr rtlCol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it-IT" altLang="it-IT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DATI TRATTATI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020513A2-91D3-4C85-A4F8-D2E61D64425A}"/>
              </a:ext>
            </a:extLst>
          </p:cNvPr>
          <p:cNvSpPr txBox="1">
            <a:spLocks/>
          </p:cNvSpPr>
          <p:nvPr/>
        </p:nvSpPr>
        <p:spPr>
          <a:xfrm>
            <a:off x="2267744" y="224644"/>
            <a:ext cx="5760640" cy="3600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2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B7F8D26-E62B-4B12-8B57-AE8E1FBF940C}"/>
              </a:ext>
            </a:extLst>
          </p:cNvPr>
          <p:cNvSpPr/>
          <p:nvPr/>
        </p:nvSpPr>
        <p:spPr>
          <a:xfrm>
            <a:off x="799817" y="1446509"/>
            <a:ext cx="7228567" cy="3783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Con la verifica della Certificazione verde </a:t>
            </a: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non vengono trattati dati sanitari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in quanto sia attraverso la App «Verifica C19» che con il controllo del documento cartaceo (non consigliato), gli unici dati trattati sono il nome, cognome e data di nascita del soggetto controllato e non il motivo per cui sia stato rilasciato il CV.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Si consiglia comunque di interfacciarvi con il vostro Consulente Privacy che potrebbe ravvisare la necessità di aggiornare il Registro Trattamento e l’informativa privacy per i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lavoratorori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98116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1">
            <a:extLst>
              <a:ext uri="{FF2B5EF4-FFF2-40B4-BE49-F238E27FC236}">
                <a16:creationId xmlns:a16="http://schemas.microsoft.com/office/drawing/2014/main" id="{03F67ECC-B1D6-4719-984E-BA68E0A945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836" y="5589239"/>
            <a:ext cx="470247" cy="46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CD573DFA-5874-46A9-A0D2-C84E2DB6DD52}"/>
              </a:ext>
            </a:extLst>
          </p:cNvPr>
          <p:cNvSpPr/>
          <p:nvPr/>
        </p:nvSpPr>
        <p:spPr>
          <a:xfrm rot="20788978">
            <a:off x="587340" y="3182846"/>
            <a:ext cx="77219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DOCUMENTAZIONE</a:t>
            </a:r>
          </a:p>
        </p:txBody>
      </p:sp>
      <p:pic>
        <p:nvPicPr>
          <p:cNvPr id="1026" name="Picture 2" descr="Documenti obbligatori sulla sicurezza sul lavoro - Gruppo CMB | Gruppo CMB">
            <a:extLst>
              <a:ext uri="{FF2B5EF4-FFF2-40B4-BE49-F238E27FC236}">
                <a16:creationId xmlns:a16="http://schemas.microsoft.com/office/drawing/2014/main" id="{179339E9-E00F-43B3-91ED-A7725374EF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36712"/>
            <a:ext cx="2400300" cy="1905000"/>
          </a:xfrm>
          <a:prstGeom prst="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8992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Immagine 1">
            <a:extLst>
              <a:ext uri="{FF2B5EF4-FFF2-40B4-BE49-F238E27FC236}">
                <a16:creationId xmlns:a16="http://schemas.microsoft.com/office/drawing/2014/main" id="{0F6C1FB3-0D2E-472C-B2AA-3BC96A0EE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6270625"/>
            <a:ext cx="5921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D01616B6-6F1B-4D70-95CA-4C5CE94F0709}"/>
              </a:ext>
            </a:extLst>
          </p:cNvPr>
          <p:cNvSpPr txBox="1">
            <a:spLocks noChangeArrowheads="1"/>
          </p:cNvSpPr>
          <p:nvPr/>
        </p:nvSpPr>
        <p:spPr>
          <a:xfrm>
            <a:off x="827584" y="745446"/>
            <a:ext cx="8057331" cy="1315402"/>
          </a:xfrm>
          <a:prstGeom prst="rect">
            <a:avLst/>
          </a:prstGeom>
        </p:spPr>
        <p:txBody>
          <a:bodyPr rtlCol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it-IT" altLang="it-IT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DOCUMENTAZIONE </a:t>
            </a:r>
          </a:p>
          <a:p>
            <a:pPr algn="ctr">
              <a:defRPr/>
            </a:pPr>
            <a:r>
              <a:rPr lang="it-IT" altLang="it-IT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 PREDISPORRE e CONSEGNARE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020513A2-91D3-4C85-A4F8-D2E61D64425A}"/>
              </a:ext>
            </a:extLst>
          </p:cNvPr>
          <p:cNvSpPr txBox="1">
            <a:spLocks/>
          </p:cNvSpPr>
          <p:nvPr/>
        </p:nvSpPr>
        <p:spPr>
          <a:xfrm>
            <a:off x="2267744" y="224644"/>
            <a:ext cx="5760640" cy="3600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2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B7F8D26-E62B-4B12-8B57-AE8E1FBF940C}"/>
              </a:ext>
            </a:extLst>
          </p:cNvPr>
          <p:cNvSpPr/>
          <p:nvPr/>
        </p:nvSpPr>
        <p:spPr>
          <a:xfrm>
            <a:off x="539552" y="1772816"/>
            <a:ext cx="7913316" cy="4096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Modalità operative di verifica</a:t>
            </a: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documento indicante le modalità di attuazione delle prescrizioni. Da conservare all’interno della struttura.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Nomina verificatore/i</a:t>
            </a: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da compilare col nominativo del personale incaricato alle verifiche, firmare da parte del datore di lavoro e del lavoratore, tenere agli atti e consegnarne una copia firmata al lavoratore incaricato.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Informativa lavoratori</a:t>
            </a: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da consegnare a tutti i lavoratori (compresi i soggetti verificatori) firmandone copia per avvenuta comprensione e consegna.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it-I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Dichiarazione esterni </a:t>
            </a: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(facoltativa, ma utile): da inoltrare alle ditte esterne che accedono nei vostri locali, richiedendone copia firmata.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669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Immagine 1">
            <a:extLst>
              <a:ext uri="{FF2B5EF4-FFF2-40B4-BE49-F238E27FC236}">
                <a16:creationId xmlns:a16="http://schemas.microsoft.com/office/drawing/2014/main" id="{0F6C1FB3-0D2E-472C-B2AA-3BC96A0EE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6270625"/>
            <a:ext cx="5921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D01616B6-6F1B-4D70-95CA-4C5CE94F0709}"/>
              </a:ext>
            </a:extLst>
          </p:cNvPr>
          <p:cNvSpPr txBox="1">
            <a:spLocks noChangeArrowheads="1"/>
          </p:cNvSpPr>
          <p:nvPr/>
        </p:nvSpPr>
        <p:spPr>
          <a:xfrm>
            <a:off x="323056" y="584684"/>
            <a:ext cx="8057331" cy="900100"/>
          </a:xfrm>
          <a:prstGeom prst="rect">
            <a:avLst/>
          </a:prstGeom>
        </p:spPr>
        <p:txBody>
          <a:bodyPr rtlCol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it-IT" altLang="it-IT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DOCUMENTAZIONE - Nomina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020513A2-91D3-4C85-A4F8-D2E61D64425A}"/>
              </a:ext>
            </a:extLst>
          </p:cNvPr>
          <p:cNvSpPr txBox="1">
            <a:spLocks/>
          </p:cNvSpPr>
          <p:nvPr/>
        </p:nvSpPr>
        <p:spPr>
          <a:xfrm>
            <a:off x="2267744" y="224644"/>
            <a:ext cx="5760640" cy="3600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2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B7F8D26-E62B-4B12-8B57-AE8E1FBF940C}"/>
              </a:ext>
            </a:extLst>
          </p:cNvPr>
          <p:cNvSpPr/>
          <p:nvPr/>
        </p:nvSpPr>
        <p:spPr>
          <a:xfrm>
            <a:off x="467071" y="1841242"/>
            <a:ext cx="791331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algn="ctr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MODALITA’ OPERATIVE DI VERIFICA DEVONO CONTENERE: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Normativa di riferimento</a:t>
            </a: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DPCM 17/06/2021 - Circolare Min. Salute 28/06/2021 - D.L. 105/2021 – DPCM 17.06.2021 – D.L. 127/2021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Figure interessate ed obblighi</a:t>
            </a: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Datore di lavoro, addetto incaricato, lavoratori, rappresentanti dei lavoratori per la sicurezza, RSPP, altri soggetti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Modalità di acquisizione della Certificazione verde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Soggetti esentati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Quando effettuare la verifica della Certificazione verde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Modalità di verifica della Certificazione verde e utilizzo della App VerificaC19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0369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Immagine 1">
            <a:extLst>
              <a:ext uri="{FF2B5EF4-FFF2-40B4-BE49-F238E27FC236}">
                <a16:creationId xmlns:a16="http://schemas.microsoft.com/office/drawing/2014/main" id="{0F6C1FB3-0D2E-472C-B2AA-3BC96A0EE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6270625"/>
            <a:ext cx="5921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D01616B6-6F1B-4D70-95CA-4C5CE94F0709}"/>
              </a:ext>
            </a:extLst>
          </p:cNvPr>
          <p:cNvSpPr txBox="1">
            <a:spLocks noChangeArrowheads="1"/>
          </p:cNvSpPr>
          <p:nvPr/>
        </p:nvSpPr>
        <p:spPr>
          <a:xfrm>
            <a:off x="323056" y="584684"/>
            <a:ext cx="8057331" cy="587375"/>
          </a:xfrm>
          <a:prstGeom prst="rect">
            <a:avLst/>
          </a:prstGeom>
        </p:spPr>
        <p:txBody>
          <a:bodyPr rtlCol="0"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it-IT" altLang="it-IT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DOCUMENTAZIONE - Nomina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020513A2-91D3-4C85-A4F8-D2E61D64425A}"/>
              </a:ext>
            </a:extLst>
          </p:cNvPr>
          <p:cNvSpPr txBox="1">
            <a:spLocks/>
          </p:cNvSpPr>
          <p:nvPr/>
        </p:nvSpPr>
        <p:spPr>
          <a:xfrm>
            <a:off x="2267744" y="224644"/>
            <a:ext cx="5760640" cy="3600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2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B7F8D26-E62B-4B12-8B57-AE8E1FBF940C}"/>
              </a:ext>
            </a:extLst>
          </p:cNvPr>
          <p:cNvSpPr/>
          <p:nvPr/>
        </p:nvSpPr>
        <p:spPr>
          <a:xfrm>
            <a:off x="395063" y="1172059"/>
            <a:ext cx="791331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algn="ctr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MODALITA’ OPERATIVE DI VERIFICA DEVONO CONTENERE: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Conseguenze di:</a:t>
            </a: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Esito della verifica della Certificazione verde</a:t>
            </a: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Mancata verifica della Certificazione verde</a:t>
            </a: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Mancanza o non validità della Certificazione verde</a:t>
            </a: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Accesso senza Certificazione verde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Notifica delle violazioni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Fac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simile Formalizzazione nomina incaricato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Fac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simile Informativa per i lavoratori</a:t>
            </a: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9215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Immagine 1">
            <a:extLst>
              <a:ext uri="{FF2B5EF4-FFF2-40B4-BE49-F238E27FC236}">
                <a16:creationId xmlns:a16="http://schemas.microsoft.com/office/drawing/2014/main" id="{0F6C1FB3-0D2E-472C-B2AA-3BC96A0EE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6270625"/>
            <a:ext cx="5921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D01616B6-6F1B-4D70-95CA-4C5CE94F0709}"/>
              </a:ext>
            </a:extLst>
          </p:cNvPr>
          <p:cNvSpPr txBox="1">
            <a:spLocks noChangeArrowheads="1"/>
          </p:cNvSpPr>
          <p:nvPr/>
        </p:nvSpPr>
        <p:spPr>
          <a:xfrm>
            <a:off x="827584" y="745446"/>
            <a:ext cx="8057331" cy="1315402"/>
          </a:xfrm>
          <a:prstGeom prst="rect">
            <a:avLst/>
          </a:prstGeom>
        </p:spPr>
        <p:txBody>
          <a:bodyPr rtlCol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it-IT" altLang="it-IT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DOCUMENTAZIONE - Nomina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020513A2-91D3-4C85-A4F8-D2E61D64425A}"/>
              </a:ext>
            </a:extLst>
          </p:cNvPr>
          <p:cNvSpPr txBox="1">
            <a:spLocks/>
          </p:cNvSpPr>
          <p:nvPr/>
        </p:nvSpPr>
        <p:spPr>
          <a:xfrm>
            <a:off x="2267744" y="224644"/>
            <a:ext cx="5760640" cy="3600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2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B7F8D26-E62B-4B12-8B57-AE8E1FBF940C}"/>
              </a:ext>
            </a:extLst>
          </p:cNvPr>
          <p:cNvSpPr/>
          <p:nvPr/>
        </p:nvSpPr>
        <p:spPr>
          <a:xfrm>
            <a:off x="408306" y="1628800"/>
            <a:ext cx="791331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algn="ctr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NOMINA DEL VERIFICATORE DEVE CONTENERE: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Normativa di riferimento</a:t>
            </a: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D.L. 105/2021 – DPCM 17.06.2021 – D.L. 127/2021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Incarico formale alla verifica</a:t>
            </a: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Del datore di lavoro nei confronti del soggetto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Modalità di verifica con</a:t>
            </a: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Lettura QR Code</a:t>
            </a: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Controllo documento di identità, se necessario (per esterni)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Regole sulla corretta gestione dei dati</a:t>
            </a: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Utilizzo della app «Verifica C19»</a:t>
            </a: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Vietata la conservazione dei dati né fotocopie analogiche o digitali</a:t>
            </a: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Non riferire ad altra voce i dati trattati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909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Immagine 1">
            <a:extLst>
              <a:ext uri="{FF2B5EF4-FFF2-40B4-BE49-F238E27FC236}">
                <a16:creationId xmlns:a16="http://schemas.microsoft.com/office/drawing/2014/main" id="{0F6C1FB3-0D2E-472C-B2AA-3BC96A0EE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6270625"/>
            <a:ext cx="5921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D01616B6-6F1B-4D70-95CA-4C5CE94F0709}"/>
              </a:ext>
            </a:extLst>
          </p:cNvPr>
          <p:cNvSpPr txBox="1">
            <a:spLocks noChangeArrowheads="1"/>
          </p:cNvSpPr>
          <p:nvPr/>
        </p:nvSpPr>
        <p:spPr>
          <a:xfrm>
            <a:off x="827584" y="745446"/>
            <a:ext cx="8057331" cy="1315402"/>
          </a:xfrm>
          <a:prstGeom prst="rect">
            <a:avLst/>
          </a:prstGeom>
        </p:spPr>
        <p:txBody>
          <a:bodyPr rtlCol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it-IT" altLang="it-IT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DOCUMENTAZIONE - Informativa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020513A2-91D3-4C85-A4F8-D2E61D64425A}"/>
              </a:ext>
            </a:extLst>
          </p:cNvPr>
          <p:cNvSpPr txBox="1">
            <a:spLocks/>
          </p:cNvSpPr>
          <p:nvPr/>
        </p:nvSpPr>
        <p:spPr>
          <a:xfrm>
            <a:off x="2267744" y="224644"/>
            <a:ext cx="5760640" cy="3600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2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B7F8D26-E62B-4B12-8B57-AE8E1FBF940C}"/>
              </a:ext>
            </a:extLst>
          </p:cNvPr>
          <p:cNvSpPr/>
          <p:nvPr/>
        </p:nvSpPr>
        <p:spPr>
          <a:xfrm>
            <a:off x="403100" y="1982450"/>
            <a:ext cx="79133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algn="ctr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È obbligatorio informare tutti i lavoratori che dal 15.10.2021 cambiano le regole di accesso all’interno dei luoghi di lavoro.</a:t>
            </a: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AB7F4BAF-D002-4783-9EDA-7B2A5E0BFD2A}"/>
              </a:ext>
            </a:extLst>
          </p:cNvPr>
          <p:cNvSpPr/>
          <p:nvPr/>
        </p:nvSpPr>
        <p:spPr>
          <a:xfrm>
            <a:off x="403100" y="3068960"/>
            <a:ext cx="7913316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algn="ctr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L’INFORMATIVA DEVE CONTENERE: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In generale, le disposizioni previste dal DL. 127/2021. In particolare: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obbligo di accesso con Certificazione verde all’interno dei luoghi di lavoro propri e di terzi</a:t>
            </a: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soggetti esentati dalla campagna vaccinale</a:t>
            </a: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conseguenze dell’assenza di Certificazione verde</a:t>
            </a: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sanzioni previste</a:t>
            </a: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possibilità di sospensione per le aziende con meno di 15 dipendenti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2584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Immagine 1">
            <a:extLst>
              <a:ext uri="{FF2B5EF4-FFF2-40B4-BE49-F238E27FC236}">
                <a16:creationId xmlns:a16="http://schemas.microsoft.com/office/drawing/2014/main" id="{0F6C1FB3-0D2E-472C-B2AA-3BC96A0EE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6270625"/>
            <a:ext cx="5921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D01616B6-6F1B-4D70-95CA-4C5CE94F0709}"/>
              </a:ext>
            </a:extLst>
          </p:cNvPr>
          <p:cNvSpPr txBox="1">
            <a:spLocks noChangeArrowheads="1"/>
          </p:cNvSpPr>
          <p:nvPr/>
        </p:nvSpPr>
        <p:spPr>
          <a:xfrm>
            <a:off x="827584" y="745446"/>
            <a:ext cx="8057331" cy="1315402"/>
          </a:xfrm>
          <a:prstGeom prst="rect">
            <a:avLst/>
          </a:prstGeom>
        </p:spPr>
        <p:txBody>
          <a:bodyPr rtlCol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it-IT" altLang="it-IT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DOCUMENTAZIONE - Informativa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020513A2-91D3-4C85-A4F8-D2E61D64425A}"/>
              </a:ext>
            </a:extLst>
          </p:cNvPr>
          <p:cNvSpPr txBox="1">
            <a:spLocks/>
          </p:cNvSpPr>
          <p:nvPr/>
        </p:nvSpPr>
        <p:spPr>
          <a:xfrm>
            <a:off x="2267744" y="224644"/>
            <a:ext cx="5760640" cy="3600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2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AB7F4BAF-D002-4783-9EDA-7B2A5E0BFD2A}"/>
              </a:ext>
            </a:extLst>
          </p:cNvPr>
          <p:cNvSpPr/>
          <p:nvPr/>
        </p:nvSpPr>
        <p:spPr>
          <a:xfrm>
            <a:off x="428319" y="1782395"/>
            <a:ext cx="791331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algn="ctr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L’INFORMATIVA DEVE CONTENERE: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Oltre a quanto già indicato,  è utile prevedere: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Modalità di rilascio della Certificazione verde:</a:t>
            </a:r>
          </a:p>
          <a:p>
            <a:pPr marL="987425" lvl="0" indent="-342900">
              <a:spcBef>
                <a:spcPct val="20000"/>
              </a:spcBef>
              <a:buClr>
                <a:schemeClr val="accent1"/>
              </a:buClr>
              <a:buSzPct val="76000"/>
              <a:buFont typeface="Wingdings" panose="05000000000000000000" pitchFamily="2" charset="2"/>
              <a:buChar char="v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Avvenuta vaccinazione contro sars-cov-2 – validità 12 mesi</a:t>
            </a:r>
          </a:p>
          <a:p>
            <a:pPr marL="987425" lvl="0" indent="-342900">
              <a:spcBef>
                <a:spcPct val="20000"/>
              </a:spcBef>
              <a:buClr>
                <a:schemeClr val="accent1"/>
              </a:buClr>
              <a:buSzPct val="76000"/>
              <a:buFont typeface="Wingdings" panose="05000000000000000000" pitchFamily="2" charset="2"/>
              <a:buChar char="v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Avvenuta guarigione dall’infezione da sars-cov-2 – validità 6 mesi</a:t>
            </a:r>
          </a:p>
          <a:p>
            <a:pPr marL="987425" lvl="0" indent="-342900">
              <a:spcBef>
                <a:spcPct val="20000"/>
              </a:spcBef>
              <a:buClr>
                <a:schemeClr val="accent1"/>
              </a:buClr>
              <a:buSzPct val="76000"/>
              <a:buFont typeface="Wingdings" panose="05000000000000000000" pitchFamily="2" charset="2"/>
              <a:buChar char="v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Effettuazione di test antigenico rapido o molecolare con esito negativo – validità 48 o 72 ore</a:t>
            </a:r>
          </a:p>
          <a:p>
            <a:pPr marL="644525" lvl="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In caso di vaccinazione, la Certificazione può venire sospesa se il soggetto vaccinato risulti positivo al virus sars-cov-2</a:t>
            </a: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Modalità applicativa della verifica della Certificazione verde – App «Verifica C19»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3273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656628"/>
          </a:xfrm>
        </p:spPr>
        <p:txBody>
          <a:bodyPr/>
          <a:lstStyle/>
          <a:p>
            <a:pPr algn="ctr"/>
            <a:r>
              <a:rPr lang="it-IT" b="1" dirty="0"/>
              <a:t>TUTELA DELLA SALUTE</a:t>
            </a: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B53AEFB-F55B-4CD9-9BCD-EA441290EF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5" y="2312007"/>
            <a:ext cx="3623329" cy="2413137"/>
          </a:xfrm>
          <a:prstGeom prst="rect">
            <a:avLst/>
          </a:prstGeom>
        </p:spPr>
      </p:pic>
      <p:pic>
        <p:nvPicPr>
          <p:cNvPr id="5" name="Immagine 1">
            <a:extLst>
              <a:ext uri="{FF2B5EF4-FFF2-40B4-BE49-F238E27FC236}">
                <a16:creationId xmlns:a16="http://schemas.microsoft.com/office/drawing/2014/main" id="{03F67ECC-B1D6-4719-984E-BA68E0A945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836" y="5589239"/>
            <a:ext cx="470247" cy="46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5036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848872" cy="1143000"/>
          </a:xfrm>
        </p:spPr>
        <p:txBody>
          <a:bodyPr>
            <a:normAutofit fontScale="90000"/>
          </a:bodyPr>
          <a:lstStyle/>
          <a:p>
            <a:pPr algn="just">
              <a:lnSpc>
                <a:spcPct val="107000"/>
              </a:lnSpc>
              <a:spcBef>
                <a:spcPts val="1800"/>
              </a:spcBef>
              <a:spcAft>
                <a:spcPts val="600"/>
              </a:spcAft>
            </a:pPr>
            <a:r>
              <a:rPr lang="it-IT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TUTELA DELLA SALUTE dei LAVORATORI</a:t>
            </a:r>
            <a:endParaRPr lang="it-IT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419109"/>
            <a:ext cx="7560840" cy="4392488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it-IT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margine di questo nuovo decreto, sembra però doveroso ribadire che con l’autoritaria entrata della Certificazione verde nei luoghi di lavoro, </a:t>
            </a:r>
            <a:r>
              <a:rPr lang="it-IT" sz="1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 devono essere dimenticate e devono sempre essere vigilate l’adozione delle misure essenziali per il contrasto del virus SARS CoV-2 nei luoghi di lavoro</a:t>
            </a:r>
            <a:r>
              <a:rPr lang="it-IT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stabiliti dal Protocollo condiviso del 6 Aprile 2021, in cui misure consolidate di prevenzione rimangono </a:t>
            </a:r>
            <a:r>
              <a:rPr lang="it-IT" sz="19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uso della mascherina negli ambienti condivisi, igienizzazione delle mani, distanziamento e aerazione costante dei locali</a:t>
            </a:r>
            <a:r>
              <a:rPr lang="it-IT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Ricorda infatti una nota dell’ANMA (Associazione Nazionale Medici d’Azienda e Competenti) del Settembre 2021 che, allo stato attuale, la possibilità di contagiare e di contagiarsi sussiste indipendentemente dalla condizione vaccinale e/o dal possesso del Green pass. Il Certificato verde non rappresenta una “misura di sicurezza” per il datore di lavoro, a meno che non derivi dal reiterato controllo ogni quarantotto ore tramite tampone (condizione difficilmente attuabile).</a:t>
            </a:r>
          </a:p>
          <a:p>
            <a:endParaRPr lang="it-IT" dirty="0"/>
          </a:p>
        </p:txBody>
      </p:sp>
      <p:pic>
        <p:nvPicPr>
          <p:cNvPr id="4" name="Immagine 1">
            <a:extLst>
              <a:ext uri="{FF2B5EF4-FFF2-40B4-BE49-F238E27FC236}">
                <a16:creationId xmlns:a16="http://schemas.microsoft.com/office/drawing/2014/main" id="{03F67ECC-B1D6-4719-984E-BA68E0A945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9" y="6390281"/>
            <a:ext cx="470247" cy="46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3859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01136" y="2132856"/>
            <a:ext cx="7903311" cy="3744416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Il DL n. 127 del 21/09/2021 introduce gli articoli:</a:t>
            </a:r>
          </a:p>
          <a:p>
            <a:pPr marL="712788" indent="-173038">
              <a:buFont typeface="Wingdings" panose="05000000000000000000" pitchFamily="2" charset="2"/>
              <a:buChar char="§"/>
            </a:pPr>
            <a:r>
              <a:rPr lang="it-IT" i="1" dirty="0">
                <a:latin typeface="Calibri" panose="020F0502020204030204" pitchFamily="34" charset="0"/>
                <a:cs typeface="Calibri" panose="020F0502020204030204" pitchFamily="34" charset="0"/>
              </a:rPr>
              <a:t>Art. 9-quinquies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Impiego Certificazioni Verdi nel settore pubblico</a:t>
            </a:r>
          </a:p>
          <a:p>
            <a:pPr marL="712788" indent="-173038">
              <a:buFont typeface="Wingdings" panose="05000000000000000000" pitchFamily="2" charset="2"/>
              <a:buChar char="§"/>
            </a:pPr>
            <a:r>
              <a:rPr lang="it-IT" i="1" dirty="0">
                <a:latin typeface="Calibri" panose="020F0502020204030204" pitchFamily="34" charset="0"/>
                <a:cs typeface="Calibri" panose="020F0502020204030204" pitchFamily="34" charset="0"/>
              </a:rPr>
              <a:t>Art. 9-sexies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– Impiego Certificazioni Verdi da parte di magistrati negli uffici giudiziari</a:t>
            </a:r>
          </a:p>
          <a:p>
            <a:pPr marL="712788" indent="-173038">
              <a:buFont typeface="Wingdings" panose="05000000000000000000" pitchFamily="2" charset="2"/>
              <a:buChar char="§"/>
            </a:pPr>
            <a:r>
              <a:rPr lang="it-IT" i="1" dirty="0">
                <a:latin typeface="Calibri" panose="020F0502020204030204" pitchFamily="34" charset="0"/>
                <a:cs typeface="Calibri" panose="020F0502020204030204" pitchFamily="34" charset="0"/>
              </a:rPr>
              <a:t>Art. 9-septies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Impiego Certificazioni Verdi nel settore privato</a:t>
            </a:r>
          </a:p>
          <a:p>
            <a:pPr marL="68580" indent="0">
              <a:buNone/>
            </a:pPr>
            <a:endParaRPr lang="it-IT" sz="11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a modifica del </a:t>
            </a: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D.L. n. 52 del 22/04/2021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convertito con modificazioni dalla Legge n. 87 del 17/06/2021</a:t>
            </a:r>
          </a:p>
          <a:p>
            <a:pPr marL="68580" indent="0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" indent="0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  <p:pic>
        <p:nvPicPr>
          <p:cNvPr id="4" name="Immagine 1">
            <a:extLst>
              <a:ext uri="{FF2B5EF4-FFF2-40B4-BE49-F238E27FC236}">
                <a16:creationId xmlns:a16="http://schemas.microsoft.com/office/drawing/2014/main" id="{4E35F08E-E5E9-46E6-8257-C7B5EA349E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59" y="6390281"/>
            <a:ext cx="470247" cy="46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6E47F957-EEE1-4815-8B1B-0B362D5EC6B0}"/>
              </a:ext>
            </a:extLst>
          </p:cNvPr>
          <p:cNvSpPr txBox="1">
            <a:spLocks/>
          </p:cNvSpPr>
          <p:nvPr/>
        </p:nvSpPr>
        <p:spPr>
          <a:xfrm>
            <a:off x="3068216" y="224644"/>
            <a:ext cx="5112568" cy="3600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2000" b="1" dirty="0">
                <a:solidFill>
                  <a:schemeClr val="bg1"/>
                </a:solidFill>
              </a:rPr>
              <a:t>NORMATIVA DI RIFERIMENTO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682833" y="692696"/>
            <a:ext cx="7024744" cy="926976"/>
          </a:xfrm>
        </p:spPr>
        <p:txBody>
          <a:bodyPr>
            <a:normAutofit/>
          </a:bodyPr>
          <a:lstStyle/>
          <a:p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DECRETO LEGGE N. 127/2021</a:t>
            </a:r>
          </a:p>
        </p:txBody>
      </p:sp>
    </p:spTree>
    <p:extLst>
      <p:ext uri="{BB962C8B-B14F-4D97-AF65-F5344CB8AC3E}">
        <p14:creationId xmlns:p14="http://schemas.microsoft.com/office/powerpoint/2010/main" val="18974440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D68D25-FBA6-4C4E-A64B-B0BFDC599D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3365" y="2276872"/>
            <a:ext cx="3313355" cy="1702160"/>
          </a:xfrm>
        </p:spPr>
        <p:txBody>
          <a:bodyPr/>
          <a:lstStyle/>
          <a:p>
            <a:r>
              <a:rPr lang="it-IT" b="1" i="1" dirty="0"/>
              <a:t>Grazie per l’attenzione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0BC4187-F120-49BD-A587-75757F8071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3365" y="4421081"/>
            <a:ext cx="3309803" cy="520088"/>
          </a:xfrm>
        </p:spPr>
        <p:txBody>
          <a:bodyPr>
            <a:normAutofit/>
          </a:bodyPr>
          <a:lstStyle/>
          <a:p>
            <a:r>
              <a:rPr lang="it-IT" sz="2400" b="1" dirty="0"/>
              <a:t>Paola Martinucci</a:t>
            </a: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4B872D3A-E912-4C29-AA2B-4DBBA20F54DA}"/>
              </a:ext>
            </a:extLst>
          </p:cNvPr>
          <p:cNvSpPr txBox="1">
            <a:spLocks/>
          </p:cNvSpPr>
          <p:nvPr/>
        </p:nvSpPr>
        <p:spPr>
          <a:xfrm>
            <a:off x="4733365" y="5229200"/>
            <a:ext cx="3309803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b="1" dirty="0">
                <a:solidFill>
                  <a:srgbClr val="C00000"/>
                </a:solidFill>
              </a:rPr>
              <a:t>www.consulenzalavoroge.it</a:t>
            </a:r>
          </a:p>
        </p:txBody>
      </p:sp>
    </p:spTree>
    <p:extLst>
      <p:ext uri="{BB962C8B-B14F-4D97-AF65-F5344CB8AC3E}">
        <p14:creationId xmlns:p14="http://schemas.microsoft.com/office/powerpoint/2010/main" val="3551239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1">
            <a:extLst>
              <a:ext uri="{FF2B5EF4-FFF2-40B4-BE49-F238E27FC236}">
                <a16:creationId xmlns:a16="http://schemas.microsoft.com/office/drawing/2014/main" id="{03F67ECC-B1D6-4719-984E-BA68E0A945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836" y="5589239"/>
            <a:ext cx="470247" cy="46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CBB8A5F6-794A-4F0C-AEAE-C8570DC6AFBB}"/>
              </a:ext>
            </a:extLst>
          </p:cNvPr>
          <p:cNvSpPr/>
          <p:nvPr/>
        </p:nvSpPr>
        <p:spPr>
          <a:xfrm rot="20788978">
            <a:off x="587340" y="3182846"/>
            <a:ext cx="77219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PRESCRIZIONI</a:t>
            </a:r>
          </a:p>
        </p:txBody>
      </p:sp>
    </p:spTree>
    <p:extLst>
      <p:ext uri="{BB962C8B-B14F-4D97-AF65-F5344CB8AC3E}">
        <p14:creationId xmlns:p14="http://schemas.microsoft.com/office/powerpoint/2010/main" val="531571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Immagine 1">
            <a:extLst>
              <a:ext uri="{FF2B5EF4-FFF2-40B4-BE49-F238E27FC236}">
                <a16:creationId xmlns:a16="http://schemas.microsoft.com/office/drawing/2014/main" id="{0F6C1FB3-0D2E-472C-B2AA-3BC96A0EE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6270625"/>
            <a:ext cx="5921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D01616B6-6F1B-4D70-95CA-4C5CE94F0709}"/>
              </a:ext>
            </a:extLst>
          </p:cNvPr>
          <p:cNvSpPr txBox="1">
            <a:spLocks noChangeArrowheads="1"/>
          </p:cNvSpPr>
          <p:nvPr/>
        </p:nvSpPr>
        <p:spPr>
          <a:xfrm>
            <a:off x="827584" y="745446"/>
            <a:ext cx="8057331" cy="1315402"/>
          </a:xfrm>
          <a:prstGeom prst="rect">
            <a:avLst/>
          </a:prstGeom>
        </p:spPr>
        <p:txBody>
          <a:bodyPr rtlCol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it-IT" altLang="it-IT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OBBLIGHI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020513A2-91D3-4C85-A4F8-D2E61D64425A}"/>
              </a:ext>
            </a:extLst>
          </p:cNvPr>
          <p:cNvSpPr txBox="1">
            <a:spLocks/>
          </p:cNvSpPr>
          <p:nvPr/>
        </p:nvSpPr>
        <p:spPr>
          <a:xfrm>
            <a:off x="2267744" y="224644"/>
            <a:ext cx="5760640" cy="3600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2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B7F8D26-E62B-4B12-8B57-AE8E1FBF940C}"/>
              </a:ext>
            </a:extLst>
          </p:cNvPr>
          <p:cNvSpPr/>
          <p:nvPr/>
        </p:nvSpPr>
        <p:spPr>
          <a:xfrm>
            <a:off x="424521" y="1254558"/>
            <a:ext cx="7913316" cy="434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400" b="1" dirty="0">
              <a:solidFill>
                <a:schemeClr val="tx2"/>
              </a:solidFill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Chiunque svolga un’attività nel settore privato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per poter accedere nei luoghi di lavoro oggetto di tale attività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ha l’obbligo di possedere ed esibire su richiesta la Certificazione verde.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105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Al personale delle amministrazioni pubbliche (…) ai fini dell’accesso ai luoghi di lavoro, nell’ambito del territorio nazionale, è fatto obbligo di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possedere ed esibire su richiesta la Certificazione verde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263" indent="109220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L’obbligo è esteso a tutti i soggetti che svolgano, a qualsiasi titolo, la propria attività lavorativa o di formazione o di volontariato nei luoghi sopra indicati,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anche sulla base di contratti esterni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90791AED-3906-4D43-837F-39D3F3563C56}"/>
              </a:ext>
            </a:extLst>
          </p:cNvPr>
          <p:cNvSpPr/>
          <p:nvPr/>
        </p:nvSpPr>
        <p:spPr>
          <a:xfrm>
            <a:off x="619125" y="4221088"/>
            <a:ext cx="592137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6171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Immagine 1">
            <a:extLst>
              <a:ext uri="{FF2B5EF4-FFF2-40B4-BE49-F238E27FC236}">
                <a16:creationId xmlns:a16="http://schemas.microsoft.com/office/drawing/2014/main" id="{0F6C1FB3-0D2E-472C-B2AA-3BC96A0EE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6270625"/>
            <a:ext cx="5921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D01616B6-6F1B-4D70-95CA-4C5CE94F0709}"/>
              </a:ext>
            </a:extLst>
          </p:cNvPr>
          <p:cNvSpPr txBox="1">
            <a:spLocks noChangeArrowheads="1"/>
          </p:cNvSpPr>
          <p:nvPr/>
        </p:nvSpPr>
        <p:spPr>
          <a:xfrm>
            <a:off x="827584" y="745446"/>
            <a:ext cx="8057331" cy="1315402"/>
          </a:xfrm>
          <a:prstGeom prst="rect">
            <a:avLst/>
          </a:prstGeom>
        </p:spPr>
        <p:txBody>
          <a:bodyPr rtlCol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it-IT" altLang="it-IT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Normativa preesistente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020513A2-91D3-4C85-A4F8-D2E61D64425A}"/>
              </a:ext>
            </a:extLst>
          </p:cNvPr>
          <p:cNvSpPr txBox="1">
            <a:spLocks/>
          </p:cNvSpPr>
          <p:nvPr/>
        </p:nvSpPr>
        <p:spPr>
          <a:xfrm>
            <a:off x="2267744" y="224644"/>
            <a:ext cx="5760640" cy="3600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2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B7F8D26-E62B-4B12-8B57-AE8E1FBF940C}"/>
              </a:ext>
            </a:extLst>
          </p:cNvPr>
          <p:cNvSpPr/>
          <p:nvPr/>
        </p:nvSpPr>
        <p:spPr>
          <a:xfrm>
            <a:off x="424521" y="1254558"/>
            <a:ext cx="791331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400" b="1" dirty="0">
              <a:solidFill>
                <a:schemeClr val="tx2"/>
              </a:solidFill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Rimangono in vigore le previsioni sulle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Certificazioni verdi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stabil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ite:</a:t>
            </a: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Wingdings" panose="05000000000000000000" pitchFamily="2" charset="2"/>
              <a:buChar char="§"/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nell’ambito scolastico, educativo e formativo, universitario e dell’alta formazione artistica musicale e coreutica e delle altre istituzioni di alta formazione collegate alle università, stabilite dagli artt. 9-ter, 9-ter.1 e 9-ter.2 del medesimo testo coordinato. 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Sono inoltre fatte salve le disposizioni sull’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obbligo di vaccinazione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per:</a:t>
            </a: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gli esercenti professioni sanitarie e operatori di interesse sanitario,</a:t>
            </a:r>
          </a:p>
          <a:p>
            <a:pPr marL="411480" indent="-342900">
              <a:spcBef>
                <a:spcPct val="20000"/>
              </a:spcBef>
              <a:buClr>
                <a:schemeClr val="accent1"/>
              </a:buClr>
              <a:buSzPct val="76000"/>
              <a:buFont typeface="Arial" panose="020B0604020202020204" pitchFamily="34" charset="0"/>
              <a:buChar char="•"/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lavoratori impiegati in strutture residenziali, socio-assistenziali e socio-sanitarie 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cui agli artt. 4 e 4-bis del D.L. n.44 del 01.04.2021 così come modificato dalla Legge di conversione n.76 del 28.05.2021 e </a:t>
            </a:r>
            <a:r>
              <a:rPr lang="it-IT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s.m.i.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219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Immagine 1">
            <a:extLst>
              <a:ext uri="{FF2B5EF4-FFF2-40B4-BE49-F238E27FC236}">
                <a16:creationId xmlns:a16="http://schemas.microsoft.com/office/drawing/2014/main" id="{0F6C1FB3-0D2E-472C-B2AA-3BC96A0EE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6270625"/>
            <a:ext cx="5921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D01616B6-6F1B-4D70-95CA-4C5CE94F0709}"/>
              </a:ext>
            </a:extLst>
          </p:cNvPr>
          <p:cNvSpPr txBox="1">
            <a:spLocks noChangeArrowheads="1"/>
          </p:cNvSpPr>
          <p:nvPr/>
        </p:nvSpPr>
        <p:spPr>
          <a:xfrm>
            <a:off x="827584" y="745446"/>
            <a:ext cx="8057331" cy="1315402"/>
          </a:xfrm>
          <a:prstGeom prst="rect">
            <a:avLst/>
          </a:prstGeom>
        </p:spPr>
        <p:txBody>
          <a:bodyPr rtlCol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it-IT" altLang="it-IT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TERMINI DI ADEMPIMENTO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020513A2-91D3-4C85-A4F8-D2E61D64425A}"/>
              </a:ext>
            </a:extLst>
          </p:cNvPr>
          <p:cNvSpPr txBox="1">
            <a:spLocks/>
          </p:cNvSpPr>
          <p:nvPr/>
        </p:nvSpPr>
        <p:spPr>
          <a:xfrm>
            <a:off x="2267744" y="224644"/>
            <a:ext cx="5760640" cy="3600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2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B7F8D26-E62B-4B12-8B57-AE8E1FBF940C}"/>
              </a:ext>
            </a:extLst>
          </p:cNvPr>
          <p:cNvSpPr/>
          <p:nvPr/>
        </p:nvSpPr>
        <p:spPr>
          <a:xfrm>
            <a:off x="1331640" y="2191837"/>
            <a:ext cx="6480720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algn="ctr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400" b="1" dirty="0">
              <a:solidFill>
                <a:schemeClr val="tx2"/>
              </a:solidFill>
            </a:endParaRPr>
          </a:p>
          <a:p>
            <a:pPr marL="68580" algn="ctr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Gli obblighi di verifica persistono </a:t>
            </a:r>
          </a:p>
          <a:p>
            <a:pPr marL="68580" algn="ctr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 15 Ottobre al 31 Dicembre 2021, </a:t>
            </a:r>
          </a:p>
          <a:p>
            <a:pPr marL="68580" algn="ctr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termine di cessazione dello stato di emergenza</a:t>
            </a:r>
            <a:endParaRPr lang="it-IT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930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Immagine 1">
            <a:extLst>
              <a:ext uri="{FF2B5EF4-FFF2-40B4-BE49-F238E27FC236}">
                <a16:creationId xmlns:a16="http://schemas.microsoft.com/office/drawing/2014/main" id="{0F6C1FB3-0D2E-472C-B2AA-3BC96A0EE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6270625"/>
            <a:ext cx="5921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D01616B6-6F1B-4D70-95CA-4C5CE94F0709}"/>
              </a:ext>
            </a:extLst>
          </p:cNvPr>
          <p:cNvSpPr txBox="1">
            <a:spLocks noChangeArrowheads="1"/>
          </p:cNvSpPr>
          <p:nvPr/>
        </p:nvSpPr>
        <p:spPr>
          <a:xfrm>
            <a:off x="827584" y="745446"/>
            <a:ext cx="8057331" cy="811346"/>
          </a:xfrm>
          <a:prstGeom prst="rect">
            <a:avLst/>
          </a:prstGeom>
        </p:spPr>
        <p:txBody>
          <a:bodyPr rtlCol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it-IT" altLang="it-IT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INAPPLICABILITA’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020513A2-91D3-4C85-A4F8-D2E61D64425A}"/>
              </a:ext>
            </a:extLst>
          </p:cNvPr>
          <p:cNvSpPr txBox="1">
            <a:spLocks/>
          </p:cNvSpPr>
          <p:nvPr/>
        </p:nvSpPr>
        <p:spPr>
          <a:xfrm>
            <a:off x="2267744" y="224644"/>
            <a:ext cx="5760640" cy="3600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2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B7F8D26-E62B-4B12-8B57-AE8E1FBF940C}"/>
              </a:ext>
            </a:extLst>
          </p:cNvPr>
          <p:cNvSpPr/>
          <p:nvPr/>
        </p:nvSpPr>
        <p:spPr>
          <a:xfrm>
            <a:off x="539552" y="1498335"/>
            <a:ext cx="791331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400" b="1" dirty="0">
              <a:solidFill>
                <a:schemeClr val="tx2"/>
              </a:solidFill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Per i soggetti che svolgano attività in ambiti ove non sia configurabile la presenza di “</a:t>
            </a:r>
            <a:r>
              <a:rPr lang="it-IT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luoghi di lavoro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” così come definiti dal decreto legge, non si rende necessario alcun controllo della Certificazione (ad esempio l’elettricista che svolga una prestazione lavorativa presso la casa di un cliente privato)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sono obbligati al possesso ed esibizione di Certificazione verde neanche i clienti che accedano all’interno di ambienti di lavoro (ad esempio l’acquirente in un negozio o il cliente nello studio di un Consulente del Lavoro).</a:t>
            </a:r>
            <a:endParaRPr lang="it-IT" sz="3600" cap="all" dirty="0">
              <a:solidFill>
                <a:srgbClr val="0538C7"/>
              </a:solidFill>
              <a:latin typeface="+mj-lt"/>
              <a:ea typeface="+mj-ea"/>
              <a:cs typeface="+mj-cs"/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393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Immagine 1">
            <a:extLst>
              <a:ext uri="{FF2B5EF4-FFF2-40B4-BE49-F238E27FC236}">
                <a16:creationId xmlns:a16="http://schemas.microsoft.com/office/drawing/2014/main" id="{0F6C1FB3-0D2E-472C-B2AA-3BC96A0EE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6270625"/>
            <a:ext cx="592137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D01616B6-6F1B-4D70-95CA-4C5CE94F0709}"/>
              </a:ext>
            </a:extLst>
          </p:cNvPr>
          <p:cNvSpPr txBox="1">
            <a:spLocks noChangeArrowheads="1"/>
          </p:cNvSpPr>
          <p:nvPr/>
        </p:nvSpPr>
        <p:spPr>
          <a:xfrm>
            <a:off x="827584" y="745446"/>
            <a:ext cx="8057331" cy="1315402"/>
          </a:xfrm>
          <a:prstGeom prst="rect">
            <a:avLst/>
          </a:prstGeom>
        </p:spPr>
        <p:txBody>
          <a:bodyPr rtlCol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it-IT" altLang="it-IT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ECCEZIONI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020513A2-91D3-4C85-A4F8-D2E61D64425A}"/>
              </a:ext>
            </a:extLst>
          </p:cNvPr>
          <p:cNvSpPr txBox="1">
            <a:spLocks/>
          </p:cNvSpPr>
          <p:nvPr/>
        </p:nvSpPr>
        <p:spPr>
          <a:xfrm>
            <a:off x="2267744" y="224644"/>
            <a:ext cx="5760640" cy="3600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2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FB7F8D26-E62B-4B12-8B57-AE8E1FBF940C}"/>
              </a:ext>
            </a:extLst>
          </p:cNvPr>
          <p:cNvSpPr/>
          <p:nvPr/>
        </p:nvSpPr>
        <p:spPr>
          <a:xfrm>
            <a:off x="539552" y="1498335"/>
            <a:ext cx="79133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s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oggetti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esenti dalla campagna vaccinale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sulla base di idonea certificazione medica rilasciata secondo i criteri definiti con circolare del Ministero della salute, non hanno obblighi di presentazione della Certificazione verde.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L’attuale normativa di </a:t>
            </a:r>
            <a:r>
              <a:rPr lang="it-IT" sz="2000">
                <a:latin typeface="Calibri" panose="020F0502020204030204" pitchFamily="34" charset="0"/>
                <a:cs typeface="Times New Roman" panose="02020603050405020304" pitchFamily="18" charset="0"/>
              </a:rPr>
              <a:t>riferimento sono </a:t>
            </a:r>
            <a:r>
              <a:rPr lang="it-IT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la Circolare Ministero della Salute n.35309 del 04/08/2021 e la Circolare Ministero della Salute n. 43366 del 25/09/2021.</a:t>
            </a:r>
          </a:p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endParaRPr lang="it-IT" sz="2000" cap="all" dirty="0">
              <a:solidFill>
                <a:srgbClr val="0538C7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136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2550</TotalTime>
  <Words>2063</Words>
  <Application>Microsoft Office PowerPoint</Application>
  <PresentationFormat>Presentazione su schermo (4:3)</PresentationFormat>
  <Paragraphs>196</Paragraphs>
  <Slides>30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6" baseType="lpstr">
      <vt:lpstr>Arial</vt:lpstr>
      <vt:lpstr>Calibri</vt:lpstr>
      <vt:lpstr>Century Gothic</vt:lpstr>
      <vt:lpstr>Wingdings</vt:lpstr>
      <vt:lpstr>Wingdings 2</vt:lpstr>
      <vt:lpstr>Austin</vt:lpstr>
      <vt:lpstr>GREEN PASS </vt:lpstr>
      <vt:lpstr>IERI</vt:lpstr>
      <vt:lpstr>DECRETO LEGGE N. 127/2021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TUTELA DELLA SALUTE</vt:lpstr>
      <vt:lpstr>TUTELA DELLA SALUTE dei LAVORATORI</vt:lpstr>
      <vt:lpstr>Grazie per l’attenzione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Paola</dc:creator>
  <cp:lastModifiedBy>STUDIO MARTINUCCI - Paola Martinucci</cp:lastModifiedBy>
  <cp:revision>168</cp:revision>
  <dcterms:created xsi:type="dcterms:W3CDTF">2018-05-03T19:20:09Z</dcterms:created>
  <dcterms:modified xsi:type="dcterms:W3CDTF">2021-10-08T14:49:23Z</dcterms:modified>
</cp:coreProperties>
</file>